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28"/>
  </p:notesMasterIdLst>
  <p:handoutMasterIdLst>
    <p:handoutMasterId r:id="rId29"/>
  </p:handoutMasterIdLst>
  <p:sldIdLst>
    <p:sldId id="402" r:id="rId3"/>
    <p:sldId id="465" r:id="rId4"/>
    <p:sldId id="466" r:id="rId5"/>
    <p:sldId id="467" r:id="rId6"/>
    <p:sldId id="468" r:id="rId7"/>
    <p:sldId id="469" r:id="rId8"/>
    <p:sldId id="470" r:id="rId9"/>
    <p:sldId id="471" r:id="rId10"/>
    <p:sldId id="472" r:id="rId11"/>
    <p:sldId id="473" r:id="rId12"/>
    <p:sldId id="474" r:id="rId13"/>
    <p:sldId id="486" r:id="rId14"/>
    <p:sldId id="487" r:id="rId15"/>
    <p:sldId id="477" r:id="rId16"/>
    <p:sldId id="478" r:id="rId17"/>
    <p:sldId id="479" r:id="rId18"/>
    <p:sldId id="480" r:id="rId19"/>
    <p:sldId id="481" r:id="rId20"/>
    <p:sldId id="482" r:id="rId21"/>
    <p:sldId id="483" r:id="rId22"/>
    <p:sldId id="484" r:id="rId23"/>
    <p:sldId id="485" r:id="rId24"/>
    <p:sldId id="416" r:id="rId25"/>
    <p:sldId id="400" r:id="rId26"/>
    <p:sldId id="399" r:id="rId2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65"/>
            <p14:sldId id="466"/>
          </p14:sldIdLst>
        </p14:section>
        <p14:section name="Main" id="{FCD7AA9B-43BA-4D11-AA3C-50C6DAACF204}">
          <p14:sldIdLst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86"/>
            <p14:sldId id="487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</p14:sldIdLst>
        </p14:section>
        <p14:section name="Conclusion" id="{10E03AB1-9AA8-4E86-9A64-D741901E50A2}">
          <p14:sldIdLst>
            <p14:sldId id="416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67" autoAdjust="0"/>
    <p:restoredTop sz="94533" autoAdjust="0"/>
  </p:normalViewPr>
  <p:slideViewPr>
    <p:cSldViewPr>
      <p:cViewPr varScale="1">
        <p:scale>
          <a:sx n="114" d="100"/>
          <a:sy n="114" d="100"/>
        </p:scale>
        <p:origin x="342" y="10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3/6/2018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3/6/2018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902740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9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350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767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110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902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3/6/2018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com/ivaylo.kenov" TargetMode="External"/><Relationship Id="rId2" Type="http://schemas.openxmlformats.org/officeDocument/2006/relationships/hyperlink" Target="https://github.com/ivaylokenov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slide" Target="slide14.xml"/><Relationship Id="rId3" Type="http://schemas.openxmlformats.org/officeDocument/2006/relationships/image" Target="../media/image16.png"/><Relationship Id="rId7" Type="http://schemas.openxmlformats.org/officeDocument/2006/relationships/slide" Target="slide9.xml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180.png"/><Relationship Id="rId5" Type="http://schemas.openxmlformats.org/officeDocument/2006/relationships/image" Target="../media/image160.png"/><Relationship Id="rId10" Type="http://schemas.openxmlformats.org/officeDocument/2006/relationships/slide" Target="slide11.xml"/><Relationship Id="rId4" Type="http://schemas.openxmlformats.org/officeDocument/2006/relationships/slide" Target="slide4.xml"/><Relationship Id="rId9" Type="http://schemas.openxmlformats.org/officeDocument/2006/relationships/image" Target="../media/image18.png"/><Relationship Id="rId14" Type="http://schemas.openxmlformats.org/officeDocument/2006/relationships/image" Target="../media/image19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software-technologi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/categories/45" TargetMode="External"/><Relationship Id="rId4" Type="http://schemas.openxmlformats.org/officeDocument/2006/relationships/image" Target="../media/image5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hyperlink" Target="https://jetbrains.com/phpstorm/" TargetMode="Externa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visualstudio.com/" TargetMode="External"/><Relationship Id="rId5" Type="http://schemas.openxmlformats.org/officeDocument/2006/relationships/hyperlink" Target="https://www.jetbrains.com/idea/" TargetMode="External"/><Relationship Id="rId10" Type="http://schemas.openxmlformats.org/officeDocument/2006/relationships/image" Target="../media/image63.png"/><Relationship Id="rId4" Type="http://schemas.openxmlformats.org/officeDocument/2006/relationships/hyperlink" Target="https://jetbrains.com/webstorm/" TargetMode="External"/><Relationship Id="rId9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68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software-technologies" TargetMode="External"/><Relationship Id="rId7" Type="http://schemas.openxmlformats.org/officeDocument/2006/relationships/image" Target="../media/image65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67.png"/><Relationship Id="rId5" Type="http://schemas.openxmlformats.org/officeDocument/2006/relationships/image" Target="../media/image64.png"/><Relationship Id="rId15" Type="http://schemas.openxmlformats.org/officeDocument/2006/relationships/image" Target="../media/image69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71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66.png"/><Relationship Id="rId14" Type="http://schemas.openxmlformats.org/officeDocument/2006/relationships/hyperlink" Target="http://www.telenor.bg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2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7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275013" y="279016"/>
            <a:ext cx="8215098" cy="1404218"/>
          </a:xfrm>
        </p:spPr>
        <p:txBody>
          <a:bodyPr>
            <a:normAutofit/>
          </a:bodyPr>
          <a:lstStyle/>
          <a:p>
            <a:r>
              <a:rPr lang="en-US" dirty="0"/>
              <a:t>Software Technologies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656012" y="1712316"/>
            <a:ext cx="7910298" cy="1007141"/>
          </a:xfrm>
        </p:spPr>
        <p:txBody>
          <a:bodyPr>
            <a:normAutofit/>
          </a:bodyPr>
          <a:lstStyle/>
          <a:p>
            <a:r>
              <a:rPr lang="en-US" dirty="0"/>
              <a:t>Course Overview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5013" y="3980256"/>
            <a:ext cx="2253081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1839686">
            <a:off x="4613554" y="3656573"/>
            <a:ext cx="2182817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Software Technologies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D1728C-81F2-47E1-B5F1-5FB6D1CEA9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9309" y="3639896"/>
            <a:ext cx="4517154" cy="2545286"/>
          </a:xfrm>
          <a:prstGeom prst="roundRect">
            <a:avLst/>
          </a:prstGeom>
          <a:effectLst>
            <a:softEdge rad="1270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10F21C-5B22-43A6-97B9-63A8FFF44D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25661">
            <a:off x="10427851" y="3492456"/>
            <a:ext cx="1151113" cy="11511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6C5F0D-E714-4201-AC2B-D14C923078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033746">
            <a:off x="10698747" y="5109667"/>
            <a:ext cx="741943" cy="1079189"/>
          </a:xfrm>
          <a:prstGeom prst="roundRect">
            <a:avLst>
              <a:gd name="adj" fmla="val 620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4" descr="http://www.theastrainings.com/images/php_icon.png">
            <a:extLst>
              <a:ext uri="{FF2B5EF4-FFF2-40B4-BE49-F238E27FC236}">
                <a16:creationId xmlns:a16="http://schemas.microsoft.com/office/drawing/2014/main" id="{9AD27EE5-AD48-473C-A6DC-58DC3ECB8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4833">
            <a:off x="6800025" y="5194787"/>
            <a:ext cx="1092284" cy="109228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raw.githubusercontent.com/sschmid/Entitas-CSharp/develop/Readme/Images/csharp.png">
            <a:extLst>
              <a:ext uri="{FF2B5EF4-FFF2-40B4-BE49-F238E27FC236}">
                <a16:creationId xmlns:a16="http://schemas.microsoft.com/office/drawing/2014/main" id="{CEC84EE8-3A80-43A6-A8FE-EE4252C51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774" y="3371749"/>
            <a:ext cx="1164843" cy="111825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Резултат с изображение за html icon">
            <a:extLst>
              <a:ext uri="{FF2B5EF4-FFF2-40B4-BE49-F238E27FC236}">
                <a16:creationId xmlns:a16="http://schemas.microsoft.com/office/drawing/2014/main" id="{6144AF3A-E5BC-4B08-8439-C3EABF85E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9475">
            <a:off x="7917090" y="3383582"/>
            <a:ext cx="1244715" cy="124471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Свързано изображение">
            <a:extLst>
              <a:ext uri="{FF2B5EF4-FFF2-40B4-BE49-F238E27FC236}">
                <a16:creationId xmlns:a16="http://schemas.microsoft.com/office/drawing/2014/main" id="{A282F31D-A78A-4F3A-A711-E4FDCF302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08963">
            <a:off x="9092366" y="3253158"/>
            <a:ext cx="1251285" cy="125128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Lessons: ~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70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hours</a:t>
            </a:r>
            <a:r>
              <a:rPr lang="en-US" dirty="0"/>
              <a:t> (onsite + YouTube videos)</a:t>
            </a:r>
          </a:p>
          <a:p>
            <a:pPr>
              <a:lnSpc>
                <a:spcPct val="114000"/>
              </a:lnSpc>
            </a:pPr>
            <a:r>
              <a:rPr lang="en-US" dirty="0"/>
              <a:t>Practical exercises (in class): ~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110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hours</a:t>
            </a:r>
          </a:p>
          <a:p>
            <a:pPr>
              <a:lnSpc>
                <a:spcPct val="114000"/>
              </a:lnSpc>
            </a:pPr>
            <a:r>
              <a:rPr lang="en-US" dirty="0"/>
              <a:t>Practical Exam: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4 hours</a:t>
            </a:r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dirty="0"/>
              <a:t>Allocation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Timeframe: March – April 2018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Regular Exam: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22 April 2018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and Schedule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19414" y="14724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3625798"/>
            <a:ext cx="4005419" cy="2670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0903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561" y="914400"/>
            <a:ext cx="6242845" cy="4157832"/>
          </a:xfrm>
          <a:prstGeom prst="roundRect">
            <a:avLst>
              <a:gd name="adj" fmla="val 1547"/>
            </a:avLst>
          </a:prstGeom>
        </p:spPr>
      </p:pic>
    </p:spTree>
    <p:extLst>
      <p:ext uri="{BB962C8B-B14F-4D97-AF65-F5344CB8AC3E}">
        <p14:creationId xmlns:p14="http://schemas.microsoft.com/office/powerpoint/2010/main" val="2209424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11009399" cy="5570355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Alen Paunov</a:t>
            </a:r>
            <a:endParaRPr lang="en-US" noProof="1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SoftUni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200" noProof="1"/>
              <a:t>Passionate about C# and</a:t>
            </a:r>
            <a:br>
              <a:rPr lang="en-GB" sz="3200" noProof="1"/>
            </a:br>
            <a:r>
              <a:rPr lang="en-GB" sz="3200" noProof="1"/>
              <a:t>GameDevelopment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200" noProof="1"/>
              <a:t>Interested in Blockchain and</a:t>
            </a:r>
            <a:br>
              <a:rPr lang="en-GB" sz="3200" noProof="1"/>
            </a:br>
            <a:r>
              <a:rPr lang="en-GB" sz="3200" noProof="1"/>
              <a:t>Quantum Technologies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200" noProof="1"/>
              <a:t>Top performing student @ SoftUni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412" y="1371600"/>
            <a:ext cx="3087661" cy="4114800"/>
          </a:xfrm>
          <a:prstGeom prst="roundRect">
            <a:avLst>
              <a:gd name="adj" fmla="val 3263"/>
            </a:avLst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4297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11009399" cy="524967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Ivaylo Kenov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200" noProof="1"/>
              <a:t>Various job titles at the same time:</a:t>
            </a:r>
          </a:p>
          <a:p>
            <a:pPr marL="914241" lvl="3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000" noProof="1"/>
              <a:t>Mathematical competitions champion</a:t>
            </a:r>
          </a:p>
          <a:p>
            <a:pPr marL="914241" lvl="3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000" noProof="1"/>
              <a:t>Full Stack Technical Trainer</a:t>
            </a:r>
          </a:p>
          <a:p>
            <a:pPr marL="914241" lvl="3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000" noProof="1"/>
              <a:t>Senior Software Developer</a:t>
            </a:r>
          </a:p>
          <a:p>
            <a:pPr marL="914241" lvl="3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000" noProof="1"/>
              <a:t>Solution Architect &amp; Technical Lead</a:t>
            </a:r>
          </a:p>
          <a:p>
            <a:pPr marL="914241" lvl="3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000" noProof="1"/>
              <a:t>One-man army @ </a:t>
            </a:r>
            <a:r>
              <a:rPr lang="en-US" sz="3000" noProof="1"/>
              <a:t>My Tested ASP.NET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200" noProof="1"/>
              <a:t>Contacts:</a:t>
            </a:r>
          </a:p>
          <a:p>
            <a:pPr marL="914241" lvl="3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000" noProof="1">
                <a:hlinkClick r:id="rId2"/>
              </a:rPr>
              <a:t>https://github.com/ivaylokenov</a:t>
            </a:r>
            <a:endParaRPr lang="en-GB" sz="3000" noProof="1"/>
          </a:p>
          <a:p>
            <a:pPr marL="914241" lvl="3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000" noProof="1">
                <a:hlinkClick r:id="rId3"/>
              </a:rPr>
              <a:t>https://facebook.com/ivaylo.kenov</a:t>
            </a:r>
            <a:endParaRPr lang="en-GB" sz="3000" noProof="1"/>
          </a:p>
          <a:p>
            <a:pPr marL="914241" lvl="3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000" noProof="1">
                <a:hlinkClick r:id="rId2"/>
              </a:rPr>
              <a:t>https://linkedin.com/in/kenov</a:t>
            </a:r>
            <a:endParaRPr lang="en-GB" sz="3000" noProof="1"/>
          </a:p>
          <a:p>
            <a:pPr marL="609494" lvl="3" indent="0">
              <a:lnSpc>
                <a:spcPct val="100000"/>
              </a:lnSpc>
              <a:buClr>
                <a:srgbClr val="F2B254"/>
              </a:buClr>
              <a:buSzPct val="100000"/>
              <a:buNone/>
            </a:pPr>
            <a:endParaRPr lang="en-GB" sz="3000" noProof="1"/>
          </a:p>
          <a:p>
            <a:pPr marL="914241" lvl="3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en-GB" sz="30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6" name="Picture 2" descr="https://scontent-fra3-1.xx.fbcdn.net/v/t1.0-9/13709848_10206661063425528_7932071725570569804_n.jpg?oh=4e746dfa5f10219a0868fec355b67a9b&amp;oe=58457DE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975" y="2057400"/>
            <a:ext cx="3627437" cy="362743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190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06256"/>
            <a:ext cx="8938472" cy="820600"/>
          </a:xfrm>
        </p:spPr>
        <p:txBody>
          <a:bodyPr/>
          <a:lstStyle/>
          <a:p>
            <a:r>
              <a:rPr lang="en-US" dirty="0"/>
              <a:t>Software Technologies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92632"/>
            <a:ext cx="89384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6612" y="609600"/>
            <a:ext cx="2819400" cy="3991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94" y="1824790"/>
            <a:ext cx="3539718" cy="2744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http://www.nakov.com/wp-content/uploads/2014/05/image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47012" y="2034103"/>
            <a:ext cx="3581400" cy="25378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135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Practical exam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90%</a:t>
            </a:r>
          </a:p>
          <a:p>
            <a:r>
              <a:rPr lang="en-US" dirty="0"/>
              <a:t>Homework (judge &amp; uploads)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10%</a:t>
            </a:r>
          </a:p>
          <a:p>
            <a:r>
              <a:rPr lang="en-US" dirty="0"/>
              <a:t>Forum activity – bonus up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%</a:t>
            </a:r>
            <a:endParaRPr lang="bg-BG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Presence in class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5%</a:t>
            </a:r>
            <a:r>
              <a:rPr lang="en-US" dirty="0"/>
              <a:t> bonus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812" y="4374708"/>
            <a:ext cx="3243214" cy="1816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51812" y="1447800"/>
            <a:ext cx="3243214" cy="22999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2776729" y="4527122"/>
            <a:ext cx="2770844" cy="151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is mainly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work in class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Lesson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live coding workshop</a:t>
            </a:r>
          </a:p>
          <a:p>
            <a:pPr lvl="1"/>
            <a:r>
              <a:rPr lang="en-US" dirty="0"/>
              <a:t>Exercise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exercises only</a:t>
            </a:r>
          </a:p>
          <a:p>
            <a:pPr>
              <a:spcBef>
                <a:spcPts val="1200"/>
              </a:spcBef>
            </a:pPr>
            <a:r>
              <a:rPr lang="en-US" dirty="0"/>
              <a:t>How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submit</a:t>
            </a:r>
            <a:r>
              <a:rPr lang="en-US" dirty="0"/>
              <a:t> your homework?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Some submitted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</a:p>
          <a:p>
            <a:pPr lvl="1"/>
            <a:r>
              <a:rPr lang="en-US" dirty="0"/>
              <a:t>Others uploaded in the course Web site</a:t>
            </a:r>
          </a:p>
          <a:p>
            <a:pPr>
              <a:spcBef>
                <a:spcPts val="1200"/>
              </a:spcBef>
            </a:pPr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1 week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1088" y="4343400"/>
            <a:ext cx="3049724" cy="19424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988288" y="1371600"/>
            <a:ext cx="2135324" cy="2662128"/>
          </a:xfrm>
          <a:prstGeom prst="roundRect">
            <a:avLst>
              <a:gd name="adj" fmla="val 749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5541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8"/>
          </a:xfrm>
        </p:spPr>
        <p:txBody>
          <a:bodyPr>
            <a:normAutofit/>
          </a:bodyPr>
          <a:lstStyle/>
          <a:p>
            <a:r>
              <a:rPr lang="en-US" dirty="0"/>
              <a:t>Create an application which supports basic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CRUD</a:t>
            </a:r>
            <a:r>
              <a:rPr lang="en-US" dirty="0"/>
              <a:t> operations</a:t>
            </a:r>
          </a:p>
          <a:p>
            <a:pPr lvl="1"/>
            <a:r>
              <a:rPr lang="en-US" dirty="0"/>
              <a:t>Examples: “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TODO</a:t>
            </a:r>
            <a:r>
              <a:rPr lang="en-US" i="1" dirty="0"/>
              <a:t>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List</a:t>
            </a:r>
            <a:r>
              <a:rPr lang="en-US" dirty="0"/>
              <a:t>” (view / add / delete items), “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Poll System</a:t>
            </a:r>
            <a:r>
              <a:rPr lang="en-US" dirty="0"/>
              <a:t>” (vote, list / delete votes), “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Bookmarks</a:t>
            </a:r>
            <a:r>
              <a:rPr lang="en-US" dirty="0"/>
              <a:t>” (add / delete bookmarks)</a:t>
            </a:r>
          </a:p>
          <a:p>
            <a:pPr lvl="1"/>
            <a:r>
              <a:rPr lang="en-US" dirty="0"/>
              <a:t>Write the app 4 times: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PHP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JS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Java</a:t>
            </a:r>
          </a:p>
          <a:p>
            <a:pPr>
              <a:spcBef>
                <a:spcPts val="1200"/>
              </a:spcBef>
            </a:pPr>
            <a:r>
              <a:rPr lang="en-US" dirty="0"/>
              <a:t>Exam time: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4 hours</a:t>
            </a:r>
          </a:p>
          <a:p>
            <a:pPr>
              <a:spcBef>
                <a:spcPts val="1200"/>
              </a:spcBef>
            </a:pPr>
            <a:r>
              <a:rPr lang="en-US" dirty="0"/>
              <a:t>Exam check-up: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2-3 hours</a:t>
            </a:r>
            <a:r>
              <a:rPr lang="en-US" dirty="0"/>
              <a:t> (immediately after the exam)</a:t>
            </a:r>
          </a:p>
          <a:p>
            <a:pPr lvl="1"/>
            <a:r>
              <a:rPr lang="en-US" dirty="0"/>
              <a:t>Trainers / assistants check your solution on your laptop</a:t>
            </a:r>
          </a:p>
          <a:p>
            <a:pPr lvl="1"/>
            <a:r>
              <a:rPr lang="en-US" dirty="0"/>
              <a:t>You will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dirty="0"/>
              <a:t> be allowed to modify your code after the exam ends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Exam</a:t>
            </a:r>
          </a:p>
        </p:txBody>
      </p:sp>
    </p:spTree>
    <p:extLst>
      <p:ext uri="{BB962C8B-B14F-4D97-AF65-F5344CB8AC3E}">
        <p14:creationId xmlns:p14="http://schemas.microsoft.com/office/powerpoint/2010/main" val="120783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BA88C-C72C-46FC-B1CD-F9B946D90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course assignments require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search in Internet</a:t>
            </a:r>
          </a:p>
          <a:p>
            <a:pPr lvl="1"/>
            <a:r>
              <a:rPr lang="en-US" dirty="0"/>
              <a:t>This is an important part of the learning process</a:t>
            </a:r>
          </a:p>
          <a:p>
            <a:pPr lvl="1"/>
            <a:r>
              <a:rPr lang="en-US" dirty="0"/>
              <a:t>Some exercises intentionally have no hints</a:t>
            </a:r>
          </a:p>
          <a:p>
            <a:pPr>
              <a:spcBef>
                <a:spcPts val="1800"/>
              </a:spcBef>
            </a:pPr>
            <a:r>
              <a:rPr lang="en-US" dirty="0"/>
              <a:t>Learn to find solutions!</a:t>
            </a:r>
          </a:p>
          <a:p>
            <a:pPr lvl="1"/>
            <a:r>
              <a:rPr lang="en-US" dirty="0"/>
              <a:t>Software development includes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everyday searching and learning</a:t>
            </a:r>
          </a:p>
          <a:p>
            <a:pPr lvl="1"/>
            <a:r>
              <a:rPr lang="en-US" dirty="0"/>
              <a:t>No excuses, 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to study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Developers learn new technologies, tools, languages every day!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 to Search in Internet &amp; Find Solutions!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B78E1C-877B-427F-AAEF-BEAD8D3C6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502" y="3956598"/>
            <a:ext cx="1591194" cy="1774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087262-3054-478E-93C5-581F1CE8636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BEEDC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161212" y="3874306"/>
            <a:ext cx="1939930" cy="1946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D0849A-0B29-4F4F-8E67-058FA055A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8475" y="1981200"/>
            <a:ext cx="1719221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79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4762597" cy="1110780"/>
          </a:xfrm>
        </p:spPr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7A68CCBE-6508-4E5C-8E79-9D4EFB4936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60458403"/>
                  </p:ext>
                </p:extLst>
              </p:nvPr>
            </p:nvGraphicFramePr>
            <p:xfrm>
              <a:off x="719181" y="1219012"/>
              <a:ext cx="4232231" cy="2381250"/>
            </p:xfrm>
            <a:graphic>
              <a:graphicData uri="http://schemas.microsoft.com/office/powerpoint/2016/slidezoom">
                <pslz:sldZm>
                  <pslz:sldZmObj sldId="467" cId="4076945433">
                    <pslz:zmPr id="{FE992A79-DC3F-4606-BC2D-DC9A1BE0855E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32231" cy="23812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7A68CCBE-6508-4E5C-8E79-9D4EFB4936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9181" y="1219012"/>
                <a:ext cx="4232231" cy="23812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01B3283E-0381-4630-B8E8-4A983516D7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34420968"/>
                  </p:ext>
                </p:extLst>
              </p:nvPr>
            </p:nvGraphicFramePr>
            <p:xfrm>
              <a:off x="7334073" y="1219012"/>
              <a:ext cx="4232231" cy="2381250"/>
            </p:xfrm>
            <a:graphic>
              <a:graphicData uri="http://schemas.microsoft.com/office/powerpoint/2016/slidezoom">
                <pslz:sldZm>
                  <pslz:sldZmObj sldId="472" cId="3828969585">
                    <pslz:zmPr id="{A6122D3A-3AA6-4132-BCC3-54293F899B17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32231" cy="23812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01B3283E-0381-4630-B8E8-4A983516D7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34073" y="1219012"/>
                <a:ext cx="4232231" cy="23812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722C3072-D504-482E-AFC2-43EFF53FDC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5787445"/>
                  </p:ext>
                </p:extLst>
              </p:nvPr>
            </p:nvGraphicFramePr>
            <p:xfrm>
              <a:off x="719181" y="3781425"/>
              <a:ext cx="4232231" cy="2381250"/>
            </p:xfrm>
            <a:graphic>
              <a:graphicData uri="http://schemas.microsoft.com/office/powerpoint/2016/slidezoom">
                <pslz:sldZm>
                  <pslz:sldZmObj sldId="474" cId="2209424934">
                    <pslz:zmPr id="{E816FBDB-980B-4121-A3B6-AD042D8769B4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32231" cy="23812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Slide Zoom 1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722C3072-D504-482E-AFC2-43EFF53FDC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9181" y="3781425"/>
                <a:ext cx="4232231" cy="23812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0F2DF3CD-1FF9-43AB-A88D-9F42B88161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0424777"/>
                  </p:ext>
                </p:extLst>
              </p:nvPr>
            </p:nvGraphicFramePr>
            <p:xfrm>
              <a:off x="7334073" y="3781425"/>
              <a:ext cx="4232231" cy="2381250"/>
            </p:xfrm>
            <a:graphic>
              <a:graphicData uri="http://schemas.microsoft.com/office/powerpoint/2016/slidezoom">
                <pslz:sldZm>
                  <pslz:sldZmObj sldId="477" cId="3514135177">
                    <pslz:zmPr id="{2A0F5483-9989-41D5-A0B3-36DC8C6C31C0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32231" cy="23812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Slide Zoom 13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0F2DF3CD-1FF9-43AB-A88D-9F42B88161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334073" y="3781425"/>
                <a:ext cx="4232231" cy="23812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442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Software University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/>
              <a:t>Register 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all course exercises</a:t>
            </a:r>
          </a:p>
          <a:p>
            <a:pPr lvl="1"/>
            <a:r>
              <a:rPr lang="en-US" dirty="0"/>
              <a:t>Share source code / discuss ideas / help each 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 &amp; Forums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370012" y="1924966"/>
            <a:ext cx="94488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https://softuni.bg/courses/software-technologies</a:t>
            </a: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9171" y="3191868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https://softuni.bg/forum/categories/45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5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/>
              <a:t>,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>
                <a:solidFill>
                  <a:schemeClr val="tx2">
                    <a:lumMod val="75000"/>
                  </a:schemeClr>
                </a:solidFill>
              </a:rPr>
            </a:br>
            <a:r>
              <a:rPr lang="en-US"/>
              <a:t>and </a:t>
            </a:r>
            <a:r>
              <a:rPr lang="en-US" dirty="0"/>
              <a:t>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Software Technologies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noProof="1"/>
              <a:t>PhpStorm</a:t>
            </a:r>
            <a:r>
              <a:rPr lang="en-US" dirty="0"/>
              <a:t> – </a:t>
            </a:r>
            <a:r>
              <a:rPr lang="en-US" dirty="0">
                <a:hlinkClick r:id="rId3"/>
              </a:rPr>
              <a:t>https://jetbrains.com/phpstorm/</a:t>
            </a:r>
            <a:r>
              <a:rPr lang="en-US" dirty="0"/>
              <a:t> – for PHP</a:t>
            </a:r>
            <a:endParaRPr lang="en-US" noProof="1"/>
          </a:p>
          <a:p>
            <a:pPr>
              <a:lnSpc>
                <a:spcPct val="120000"/>
              </a:lnSpc>
            </a:pPr>
            <a:r>
              <a:rPr lang="en-US" noProof="1"/>
              <a:t>WebStorm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https://jetbrains.com/webstorm/</a:t>
            </a:r>
            <a:r>
              <a:rPr lang="en-US" dirty="0"/>
              <a:t> – for JS</a:t>
            </a:r>
          </a:p>
          <a:p>
            <a:pPr>
              <a:lnSpc>
                <a:spcPct val="120000"/>
              </a:lnSpc>
            </a:pPr>
            <a:r>
              <a:rPr lang="en-US" dirty="0"/>
              <a:t>IntelliJ Idea – </a:t>
            </a:r>
            <a:r>
              <a:rPr lang="en-US" dirty="0">
                <a:hlinkClick r:id="rId5"/>
              </a:rPr>
              <a:t>https://www.jetbrains.com/idea/</a:t>
            </a:r>
            <a:r>
              <a:rPr lang="bg-BG" dirty="0"/>
              <a:t> – </a:t>
            </a:r>
            <a:r>
              <a:rPr lang="en-US" dirty="0"/>
              <a:t>for Java</a:t>
            </a:r>
          </a:p>
          <a:p>
            <a:pPr>
              <a:lnSpc>
                <a:spcPct val="120000"/>
              </a:lnSpc>
            </a:pPr>
            <a:r>
              <a:rPr lang="en-US" dirty="0"/>
              <a:t>Visual Studio – </a:t>
            </a:r>
            <a:r>
              <a:rPr lang="en-US" dirty="0">
                <a:hlinkClick r:id="rId6"/>
              </a:rPr>
              <a:t>https://www.visualstudio.com</a:t>
            </a:r>
            <a:r>
              <a:rPr lang="en-US" dirty="0"/>
              <a:t> – for .NET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8723" y="4648200"/>
            <a:ext cx="1673774" cy="1636395"/>
          </a:xfrm>
          <a:prstGeom prst="rect">
            <a:avLst/>
          </a:prstGeom>
        </p:spPr>
      </p:pic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9431" y="4648200"/>
            <a:ext cx="1636395" cy="1636395"/>
          </a:xfrm>
          <a:prstGeom prst="rect">
            <a:avLst/>
          </a:prstGeom>
        </p:spPr>
      </p:pic>
      <p:pic>
        <p:nvPicPr>
          <p:cNvPr id="10" name="Picture 6" descr="http://www.codeproject.com/KB/cross-platform/860150/vs2015.png">
            <a:hlinkClick r:id="rId6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542" y="4679643"/>
            <a:ext cx="1530433" cy="158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&amp;Rcy;&amp;iecy;&amp;zcy;&amp;ucy;&amp;lcy;&amp;tcy;&amp;acy;&amp;tcy; &amp;scy; &amp;icy;&amp;zcy;&amp;ocy;&amp;bcy;&amp;rcy;&amp;acy;&amp;zhcy;&amp;iecy;&amp;ncy;&amp;icy;&amp;iecy; &amp;zcy;&amp;acy; intellij idea logo">
            <a:hlinkClick r:id="rId5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106" y="4649270"/>
            <a:ext cx="1612841" cy="161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03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Technologies – </a:t>
            </a:r>
            <a:r>
              <a:rPr lang="en-US"/>
              <a:t>Course 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https://softuni.bg/courses/software-technologies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7" name="Content Placeholder 2"/>
          <p:cNvSpPr>
            <a:spLocks noGrp="1"/>
          </p:cNvSpPr>
          <p:nvPr/>
        </p:nvSpPr>
        <p:spPr>
          <a:xfrm>
            <a:off x="192001" y="1794761"/>
            <a:ext cx="11804822" cy="32684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GB" sz="11500" b="1" noProof="1"/>
              <a:t>tech</a:t>
            </a:r>
            <a:r>
              <a:rPr lang="en-US" sz="11500" b="1" noProof="1"/>
              <a:t>-softuni</a:t>
            </a:r>
            <a:endParaRPr lang="en-US" sz="6000" b="1" noProof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747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871445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Software Technologies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12544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134992" y="990600"/>
            <a:ext cx="7825572" cy="3663127"/>
            <a:chOff x="998778" y="2709000"/>
            <a:chExt cx="7687634" cy="3510730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screen">
              <a:lum contras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/>
            <p:cNvSpPr txBox="1"/>
            <p:nvPr/>
          </p:nvSpPr>
          <p:spPr>
            <a:xfrm rot="288549">
              <a:off x="1493219" y="3044821"/>
              <a:ext cx="6560812" cy="3133392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pPr algn="ctr"/>
              <a:r>
                <a:rPr lang="en-US" sz="12800" b="1" dirty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Software</a:t>
              </a:r>
              <a:br>
                <a:rPr lang="en-US" sz="12800" b="1" dirty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</a:br>
              <a:r>
                <a:rPr lang="en-US" sz="12800" b="1" dirty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Technologies</a:t>
              </a:r>
            </a:p>
          </p:txBody>
        </p:sp>
      </p:grpSp>
      <p:pic>
        <p:nvPicPr>
          <p:cNvPr id="1026" name="Picture 2" descr="http://files.softicons.com/download/application-icons/3d-cartoon-icons-by-deleket/png/256/Web%20Co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581" y="236682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4007">
            <a:off x="987001" y="1433512"/>
            <a:ext cx="1728788" cy="1728786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945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647199" cy="5570355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1200"/>
              </a:spcAft>
            </a:pPr>
            <a:r>
              <a:rPr lang="en-US" dirty="0"/>
              <a:t>The</a:t>
            </a:r>
            <a:r>
              <a:rPr lang="bg-BG" dirty="0"/>
              <a:t>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Software Technologies</a:t>
            </a:r>
            <a:r>
              <a:rPr lang="bg-BG" dirty="0"/>
              <a:t>"</a:t>
            </a:r>
            <a:r>
              <a:rPr lang="en-US" dirty="0"/>
              <a:t> course provides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first steps </a:t>
            </a:r>
            <a:r>
              <a:rPr lang="en-US" dirty="0"/>
              <a:t>in 5 technologies: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Basics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dirty="0"/>
              <a:t> &amp;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Web development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JavaScript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Web development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PHP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Web development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Web development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</a:t>
            </a:r>
          </a:p>
          <a:p>
            <a:pPr lvl="1">
              <a:lnSpc>
                <a:spcPct val="115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5661">
            <a:off x="7514062" y="4474363"/>
            <a:ext cx="1514774" cy="15147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00561">
            <a:off x="10304872" y="4732148"/>
            <a:ext cx="1061668" cy="1394878"/>
          </a:xfrm>
          <a:prstGeom prst="roundRect">
            <a:avLst>
              <a:gd name="adj" fmla="val 6205"/>
            </a:avLst>
          </a:prstGeom>
        </p:spPr>
      </p:pic>
      <p:pic>
        <p:nvPicPr>
          <p:cNvPr id="1028" name="Picture 4" descr="http://www.theastrainings.com/images/php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4833">
            <a:off x="7133880" y="2318554"/>
            <a:ext cx="1422333" cy="142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s://raw.githubusercontent.com/sschmid/Entitas-CSharp/develop/Readme/Images/csharp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044" y="3256936"/>
            <a:ext cx="1472630" cy="141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Резултат с изображение за html icon">
            <a:extLst>
              <a:ext uri="{FF2B5EF4-FFF2-40B4-BE49-F238E27FC236}">
                <a16:creationId xmlns:a16="http://schemas.microsoft.com/office/drawing/2014/main" id="{5F3E4FEF-9D2C-4AA6-A88A-2ECF3C4BB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9475">
            <a:off x="8865306" y="1322694"/>
            <a:ext cx="1656716" cy="165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Свързано изображение">
            <a:extLst>
              <a:ext uri="{FF2B5EF4-FFF2-40B4-BE49-F238E27FC236}">
                <a16:creationId xmlns:a16="http://schemas.microsoft.com/office/drawing/2014/main" id="{60B10A8F-AAD7-48E0-89F8-56DA2C175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08963">
            <a:off x="9890173" y="1862109"/>
            <a:ext cx="1665459" cy="166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88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course is 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introductory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It will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NOT teach you </a:t>
            </a:r>
            <a:r>
              <a:rPr lang="en-US" dirty="0"/>
              <a:t>HTML, CSS, JavaScript,</a:t>
            </a:r>
            <a:br>
              <a:rPr lang="en-US" dirty="0"/>
            </a:br>
            <a:r>
              <a:rPr lang="en-US" dirty="0"/>
              <a:t>PHP, MySQL, .NET, Entity Framework,</a:t>
            </a:r>
            <a:br>
              <a:rPr lang="en-US" dirty="0"/>
            </a:br>
            <a:r>
              <a:rPr lang="en-US" dirty="0"/>
              <a:t>ASP.NET MVC, Java, Hibernate and Spring MVC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It will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make you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familiar </a:t>
            </a:r>
            <a:r>
              <a:rPr lang="en-US" dirty="0"/>
              <a:t>with these technologies</a:t>
            </a:r>
          </a:p>
          <a:p>
            <a:pPr lvl="2"/>
            <a:r>
              <a:rPr lang="en-US" dirty="0"/>
              <a:t>You get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idea</a:t>
            </a:r>
            <a:r>
              <a:rPr lang="en-US" dirty="0"/>
              <a:t> how these technologies work</a:t>
            </a:r>
          </a:p>
          <a:p>
            <a:pPr lvl="2"/>
            <a:r>
              <a:rPr lang="en-US" dirty="0"/>
              <a:t>You will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touch</a:t>
            </a:r>
            <a:r>
              <a:rPr lang="en-US" dirty="0"/>
              <a:t> all of them in 2 months</a:t>
            </a:r>
          </a:p>
          <a:p>
            <a:pPr lvl="2"/>
            <a:r>
              <a:rPr lang="en-US" dirty="0"/>
              <a:t>You will create a simple blog system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Warning: This Course is at Very Basic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5661">
            <a:off x="10516210" y="3141845"/>
            <a:ext cx="1251879" cy="12518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00561">
            <a:off x="10513640" y="4745447"/>
            <a:ext cx="1103127" cy="1395750"/>
          </a:xfrm>
          <a:prstGeom prst="roundRect">
            <a:avLst>
              <a:gd name="adj" fmla="val 6205"/>
            </a:avLst>
          </a:prstGeom>
        </p:spPr>
      </p:pic>
      <p:pic>
        <p:nvPicPr>
          <p:cNvPr id="1028" name="Picture 4" descr="http://www.theastrainings.com/images/php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4833">
            <a:off x="9149541" y="2985453"/>
            <a:ext cx="1293030" cy="129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s://raw.githubusercontent.com/sschmid/Entitas-CSharp/develop/Readme/Images/csharp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12" y="4830993"/>
            <a:ext cx="1409460" cy="135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Резултат с изображение за html icon">
            <a:extLst>
              <a:ext uri="{FF2B5EF4-FFF2-40B4-BE49-F238E27FC236}">
                <a16:creationId xmlns:a16="http://schemas.microsoft.com/office/drawing/2014/main" id="{36FF21AF-A5B6-4ACA-9E3C-89654983F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9475">
            <a:off x="8984153" y="1103258"/>
            <a:ext cx="1506105" cy="150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Свързано изображение">
            <a:extLst>
              <a:ext uri="{FF2B5EF4-FFF2-40B4-BE49-F238E27FC236}">
                <a16:creationId xmlns:a16="http://schemas.microsoft.com/office/drawing/2014/main" id="{B8F08F65-9818-4522-A743-311F01D22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08963">
            <a:off x="10385122" y="1300980"/>
            <a:ext cx="1514054" cy="151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33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2" y="1067933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dirty="0"/>
              <a:t>Part 0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HTML &amp; CSS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dirty="0"/>
              <a:t>Basics of HTML &amp; CSS, Creating the Blog Design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dirty="0"/>
              <a:t>Part I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JavaScript, Express and MySql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ES6, Node.js, Express.js, MySql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Creating a blog with Express.js and MySql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dirty="0"/>
              <a:t>Part II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PHP,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Symfony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and MySql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XAMPP, PHP 7, MySQL, Doctrine, </a:t>
            </a:r>
            <a:r>
              <a:rPr lang="en-US" dirty="0" err="1"/>
              <a:t>Symfony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Creating a blog with </a:t>
            </a:r>
            <a:r>
              <a:rPr lang="en-US" dirty="0" err="1"/>
              <a:t>Symfony</a:t>
            </a:r>
            <a:r>
              <a:rPr lang="bg-BG" dirty="0"/>
              <a:t> </a:t>
            </a:r>
            <a:r>
              <a:rPr lang="en-US" dirty="0"/>
              <a:t>and MySQL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5661">
            <a:off x="8376237" y="3123019"/>
            <a:ext cx="1251879" cy="1251879"/>
          </a:xfrm>
          <a:prstGeom prst="rect">
            <a:avLst/>
          </a:prstGeom>
        </p:spPr>
      </p:pic>
      <p:pic>
        <p:nvPicPr>
          <p:cNvPr id="8" name="Picture 4" descr="http://www.theastrainings.com/images/php_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4833">
            <a:off x="8287082" y="4888768"/>
            <a:ext cx="1430193" cy="1430194"/>
          </a:xfrm>
          <a:prstGeom prst="roundRect">
            <a:avLst>
              <a:gd name="adj" fmla="val 3363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Резултат с изображение за html icon">
            <a:extLst>
              <a:ext uri="{FF2B5EF4-FFF2-40B4-BE49-F238E27FC236}">
                <a16:creationId xmlns:a16="http://schemas.microsoft.com/office/drawing/2014/main" id="{01522330-2E59-421E-BFBA-2408F866C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9475">
            <a:off x="8984153" y="1103258"/>
            <a:ext cx="1506105" cy="150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Свързано изображение">
            <a:extLst>
              <a:ext uri="{FF2B5EF4-FFF2-40B4-BE49-F238E27FC236}">
                <a16:creationId xmlns:a16="http://schemas.microsoft.com/office/drawing/2014/main" id="{3310005E-7551-467D-9F6D-70E40A67A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08963">
            <a:off x="10381125" y="1140649"/>
            <a:ext cx="1514054" cy="151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E38750-4B71-403E-893D-63344BA634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24510">
            <a:off x="10019129" y="5152722"/>
            <a:ext cx="1670449" cy="902286"/>
          </a:xfrm>
          <a:prstGeom prst="roundRect">
            <a:avLst>
              <a:gd name="adj" fmla="val 4588"/>
            </a:avLst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CCA49B-6DA2-4461-9479-5F428DFECA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24510">
            <a:off x="10082712" y="3458777"/>
            <a:ext cx="1670449" cy="902286"/>
          </a:xfrm>
          <a:prstGeom prst="roundRect">
            <a:avLst>
              <a:gd name="adj" fmla="val 4588"/>
            </a:avLst>
          </a:prstGeom>
        </p:spPr>
      </p:pic>
    </p:spTree>
    <p:extLst>
      <p:ext uri="{BB962C8B-B14F-4D97-AF65-F5344CB8AC3E}">
        <p14:creationId xmlns:p14="http://schemas.microsoft.com/office/powerpoint/2010/main" val="71888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Part III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Java Web Development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Java 8, Hibernate, Spring MVC, MySQL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Creating a blog with Spring MVC and Hibernate</a:t>
            </a:r>
            <a:endParaRPr lang="bg-BG" dirty="0"/>
          </a:p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en-US" dirty="0"/>
              <a:t>Part IV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C# Web Development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C# 7, Entity Framework, ASP.NET MVC, MySQL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Creating a blog with ASP.NET MVC and EF</a:t>
            </a:r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(2)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00561">
            <a:off x="8990467" y="1583950"/>
            <a:ext cx="1185741" cy="1657445"/>
          </a:xfrm>
          <a:prstGeom prst="roundRect">
            <a:avLst>
              <a:gd name="adj" fmla="val 6205"/>
            </a:avLst>
          </a:prstGeom>
        </p:spPr>
      </p:pic>
      <p:pic>
        <p:nvPicPr>
          <p:cNvPr id="3078" name="Picture 6" descr="https://raw.githubusercontent.com/sschmid/Entitas-CSharp/develop/Readme/Images/cshar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7048">
            <a:off x="8266501" y="4997863"/>
            <a:ext cx="1550406" cy="1488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Резултат с изображение за spring mvc logo">
            <a:extLst>
              <a:ext uri="{FF2B5EF4-FFF2-40B4-BE49-F238E27FC236}">
                <a16:creationId xmlns:a16="http://schemas.microsoft.com/office/drawing/2014/main" id="{F9E608A0-B9F7-4058-A3E2-ADD40DEE7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3960">
            <a:off x="7043833" y="679048"/>
            <a:ext cx="1613167" cy="944140"/>
          </a:xfrm>
          <a:prstGeom prst="roundRect">
            <a:avLst>
              <a:gd name="adj" fmla="val 6205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56334A-6593-453F-9E1E-A1FA12FF2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9587">
            <a:off x="10481718" y="1179713"/>
            <a:ext cx="1181485" cy="877780"/>
          </a:xfrm>
          <a:prstGeom prst="roundRect">
            <a:avLst>
              <a:gd name="adj" fmla="val 6205"/>
            </a:avLst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7DCFCC-FADF-458E-99F7-9A291750B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162839">
            <a:off x="10127061" y="4033199"/>
            <a:ext cx="1385575" cy="871652"/>
          </a:xfrm>
          <a:prstGeom prst="roundRect">
            <a:avLst>
              <a:gd name="adj" fmla="val 6205"/>
            </a:avLst>
          </a:prstGeom>
        </p:spPr>
      </p:pic>
      <p:pic>
        <p:nvPicPr>
          <p:cNvPr id="4104" name="Picture 8" descr="Резултат с изображение за entity framework">
            <a:extLst>
              <a:ext uri="{FF2B5EF4-FFF2-40B4-BE49-F238E27FC236}">
                <a16:creationId xmlns:a16="http://schemas.microsoft.com/office/drawing/2014/main" id="{82D60FAD-5A96-4EE0-9F07-FAC56CC13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75703">
            <a:off x="10103807" y="5471255"/>
            <a:ext cx="1594248" cy="723658"/>
          </a:xfrm>
          <a:prstGeom prst="roundRect">
            <a:avLst>
              <a:gd name="adj" fmla="val 4492"/>
            </a:avLst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76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4948085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Software Technologies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399533" y="5788744"/>
            <a:ext cx="9336630" cy="688256"/>
          </a:xfrm>
        </p:spPr>
        <p:txBody>
          <a:bodyPr/>
          <a:lstStyle/>
          <a:p>
            <a:r>
              <a:rPr lang="en-US" dirty="0"/>
              <a:t>Course Details and Schedule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612" y="1760689"/>
            <a:ext cx="1929602" cy="192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kesypsy.web.auth.gr/images/icons/calenda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239" y="1760689"/>
            <a:ext cx="1927676" cy="19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854" y="877279"/>
            <a:ext cx="5541744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69585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756</TotalTime>
  <Words>947</Words>
  <Application>Microsoft Office PowerPoint</Application>
  <PresentationFormat>Custom</PresentationFormat>
  <Paragraphs>171</Paragraphs>
  <Slides>25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Consolas</vt:lpstr>
      <vt:lpstr>Wingdings</vt:lpstr>
      <vt:lpstr>Wingdings 2</vt:lpstr>
      <vt:lpstr>SoftUni 16x9</vt:lpstr>
      <vt:lpstr>Software Technologies</vt:lpstr>
      <vt:lpstr>Table of Contents</vt:lpstr>
      <vt:lpstr>Have a Question?</vt:lpstr>
      <vt:lpstr>Software Technologies</vt:lpstr>
      <vt:lpstr>Course Objectives</vt:lpstr>
      <vt:lpstr>Warning: This Course is at Very Basic Level</vt:lpstr>
      <vt:lpstr>Course Topics</vt:lpstr>
      <vt:lpstr>Course Topics (2)</vt:lpstr>
      <vt:lpstr>Software Technologies</vt:lpstr>
      <vt:lpstr>Training Duration and Schedule</vt:lpstr>
      <vt:lpstr>The Trainers Team</vt:lpstr>
      <vt:lpstr>Trainers Team</vt:lpstr>
      <vt:lpstr>Trainers Team</vt:lpstr>
      <vt:lpstr>Software Technologies</vt:lpstr>
      <vt:lpstr>Scoring System for the Course</vt:lpstr>
      <vt:lpstr>Homework Assignments</vt:lpstr>
      <vt:lpstr>Practical Exam</vt:lpstr>
      <vt:lpstr>Learn to Search in Internet &amp; Find Solutions!</vt:lpstr>
      <vt:lpstr>Resources</vt:lpstr>
      <vt:lpstr>Course Web Site &amp; Forums</vt:lpstr>
      <vt:lpstr>The Software Technologies Slides and Videos</vt:lpstr>
      <vt:lpstr>Recommended Software</vt:lpstr>
      <vt:lpstr>Software Technologies – Course Overview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Basics – Course Overview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http://softuni.foundation/</dc:description>
  <cp:lastModifiedBy>Alen Paunov</cp:lastModifiedBy>
  <cp:revision>165</cp:revision>
  <dcterms:created xsi:type="dcterms:W3CDTF">2014-01-02T17:00:34Z</dcterms:created>
  <dcterms:modified xsi:type="dcterms:W3CDTF">2018-03-06T11:35:11Z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